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0287000" cx="18288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Raleway Black"/>
      <p:bold r:id="rId33"/>
      <p:boldItalic r:id="rId34"/>
    </p:embeddedFont>
    <p:embeddedFont>
      <p:font typeface="Quattrocento Sans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j3aMjsm+DX9dWLKgnoF8urXD5Z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FD7150-96E5-48C9-AF3D-FE91512E27C9}">
  <a:tblStyle styleId="{FFFD7150-96E5-48C9-AF3D-FE91512E27C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RalewayBlack-bold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QuattrocentoSans-regular.fntdata"/><Relationship Id="rId12" Type="http://schemas.openxmlformats.org/officeDocument/2006/relationships/slide" Target="slides/slide6.xml"/><Relationship Id="rId34" Type="http://schemas.openxmlformats.org/officeDocument/2006/relationships/font" Target="fonts/RalewayBlack-boldItalic.fntdata"/><Relationship Id="rId15" Type="http://schemas.openxmlformats.org/officeDocument/2006/relationships/slide" Target="slides/slide9.xml"/><Relationship Id="rId37" Type="http://schemas.openxmlformats.org/officeDocument/2006/relationships/font" Target="fonts/QuattrocentoSans-italic.fntdata"/><Relationship Id="rId14" Type="http://schemas.openxmlformats.org/officeDocument/2006/relationships/slide" Target="slides/slide8.xml"/><Relationship Id="rId36" Type="http://schemas.openxmlformats.org/officeDocument/2006/relationships/font" Target="fonts/QuattrocentoSans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Quattrocento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Omri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bc9e7dbbb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Boris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32bc9e7dbbb_5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Make sure to explain what each score means briefly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different data structures between datasets</a:t>
            </a:r>
            <a:endParaRPr/>
          </a:p>
        </p:txBody>
      </p:sp>
      <p:sp>
        <p:nvSpPr>
          <p:cNvPr id="248" name="Google Shape;24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Make sure to explain what each score means briefly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Mention different data structures between datasets</a:t>
            </a:r>
            <a:endParaRPr/>
          </a:p>
        </p:txBody>
      </p:sp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lang="en-US"/>
            </a:b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lang="en-US"/>
            </a:b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b="1" lang="en-US"/>
            </a:br>
            <a:endParaRPr b="1"/>
          </a:p>
        </p:txBody>
      </p:sp>
      <p:sp>
        <p:nvSpPr>
          <p:cNvPr id="300" name="Google Shape;30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PubMed similar to Cora</a:t>
            </a:r>
            <a:br>
              <a:rPr b="1" lang="en-US"/>
            </a:br>
            <a:endParaRPr b="1"/>
          </a:p>
        </p:txBody>
      </p:sp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Omri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Omri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Omri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Omri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Omri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Omri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Boris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Boris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186385" y="-282786"/>
            <a:ext cx="14391979" cy="575097"/>
          </a:xfrm>
          <a:custGeom>
            <a:rect b="b" l="l" r="r" t="t"/>
            <a:pathLst>
              <a:path extrusionOk="0" h="209797" w="5250233">
                <a:moveTo>
                  <a:pt x="0" y="0"/>
                </a:moveTo>
                <a:lnTo>
                  <a:pt x="5250233" y="0"/>
                </a:lnTo>
                <a:lnTo>
                  <a:pt x="5250233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90364" y="-282786"/>
            <a:ext cx="4181180" cy="575097"/>
          </a:xfrm>
          <a:custGeom>
            <a:rect b="b" l="l" r="r" t="t"/>
            <a:pathLst>
              <a:path extrusionOk="0" h="209797" w="1525306">
                <a:moveTo>
                  <a:pt x="0" y="0"/>
                </a:moveTo>
                <a:lnTo>
                  <a:pt x="1525306" y="0"/>
                </a:lnTo>
                <a:lnTo>
                  <a:pt x="1525306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10800000">
            <a:off x="-290364" y="9994689"/>
            <a:ext cx="14391979" cy="575097"/>
          </a:xfrm>
          <a:custGeom>
            <a:rect b="b" l="l" r="r" t="t"/>
            <a:pathLst>
              <a:path extrusionOk="0" h="209797" w="5250233">
                <a:moveTo>
                  <a:pt x="0" y="0"/>
                </a:moveTo>
                <a:lnTo>
                  <a:pt x="5250233" y="0"/>
                </a:lnTo>
                <a:lnTo>
                  <a:pt x="5250233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10800000">
            <a:off x="14397185" y="9994689"/>
            <a:ext cx="4181180" cy="575097"/>
          </a:xfrm>
          <a:custGeom>
            <a:rect b="b" l="l" r="r" t="t"/>
            <a:pathLst>
              <a:path extrusionOk="0" h="209797" w="1525306">
                <a:moveTo>
                  <a:pt x="0" y="0"/>
                </a:moveTo>
                <a:lnTo>
                  <a:pt x="1525306" y="0"/>
                </a:lnTo>
                <a:lnTo>
                  <a:pt x="1525306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"/>
          <p:cNvCxnSpPr/>
          <p:nvPr/>
        </p:nvCxnSpPr>
        <p:spPr>
          <a:xfrm rot="-23312">
            <a:off x="7388250" y="9422606"/>
            <a:ext cx="3511501" cy="0"/>
          </a:xfrm>
          <a:prstGeom prst="straightConnector1">
            <a:avLst/>
          </a:prstGeom>
          <a:noFill/>
          <a:ln cap="flat" cmpd="sng" w="9525">
            <a:solidFill>
              <a:srgbClr val="2083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 txBox="1"/>
          <p:nvPr/>
        </p:nvSpPr>
        <p:spPr>
          <a:xfrm>
            <a:off x="1444692" y="4301303"/>
            <a:ext cx="15398617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Detection of Anomaly Using Graph Fairing Convolutional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50961" y="6567708"/>
            <a:ext cx="327970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Omri Sharof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Boris Shoostin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44692" y="8690041"/>
            <a:ext cx="15398617" cy="466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24-2-R-6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raude College of Engineering Karmiel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6300" y="455255"/>
            <a:ext cx="63754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1725569" y="6567707"/>
            <a:ext cx="431147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Supervisors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Prof. Zeev Volkovich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Dr. Renata Avros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bc9e7dbbb_5_56"/>
          <p:cNvSpPr txBox="1"/>
          <p:nvPr/>
        </p:nvSpPr>
        <p:spPr>
          <a:xfrm>
            <a:off x="5562600" y="622903"/>
            <a:ext cx="736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 Scores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g32bc9e7dbbb_5_56"/>
          <p:cNvCxnSpPr/>
          <p:nvPr/>
        </p:nvCxnSpPr>
        <p:spPr>
          <a:xfrm>
            <a:off x="5283" y="9791700"/>
            <a:ext cx="10094100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g32bc9e7dbbb_5_56"/>
          <p:cNvCxnSpPr/>
          <p:nvPr/>
        </p:nvCxnSpPr>
        <p:spPr>
          <a:xfrm>
            <a:off x="8193854" y="419100"/>
            <a:ext cx="10094100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g32bc9e7dbbb_5_56"/>
          <p:cNvSpPr txBox="1"/>
          <p:nvPr/>
        </p:nvSpPr>
        <p:spPr>
          <a:xfrm>
            <a:off x="571500" y="2068519"/>
            <a:ext cx="17145000" cy="5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Accuracy: Measures overall correctness.</a:t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Precision: Measures how many predicted positives are actually correct.</a:t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Recall: Measures how many actual positives were correctly identified.</a:t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F1 Score: Harmonic mean of Precision and Recall.</a:t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g32bc9e7dbbb_5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325" y="2765725"/>
            <a:ext cx="5559900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2bc9e7dbbb_5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325" y="4443225"/>
            <a:ext cx="3433918" cy="7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2bc9e7dbbb_5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325" y="5754104"/>
            <a:ext cx="3028051" cy="7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2bc9e7dbbb_5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3325" y="7164928"/>
            <a:ext cx="4307949" cy="7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/>
          <p:nvPr/>
        </p:nvSpPr>
        <p:spPr>
          <a:xfrm rot="-7543526">
            <a:off x="-2205110" y="4665416"/>
            <a:ext cx="13939080" cy="13939080"/>
          </a:xfrm>
          <a:custGeom>
            <a:rect b="b" l="l" r="r" t="t"/>
            <a:pathLst>
              <a:path extrusionOk="0" h="13939080" w="1393908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1444689" y="260270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CiteSeer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4988055" y="1259917"/>
            <a:ext cx="831188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CiteSeer</a:t>
            </a: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9"/>
          <p:cNvPicPr preferRelativeResize="0"/>
          <p:nvPr/>
        </p:nvPicPr>
        <p:blipFill rotWithShape="1">
          <a:blip r:embed="rId4">
            <a:alphaModFix/>
          </a:blip>
          <a:srcRect b="2169" l="5966" r="9404" t="7167"/>
          <a:stretch/>
        </p:blipFill>
        <p:spPr>
          <a:xfrm>
            <a:off x="181409" y="3323379"/>
            <a:ext cx="557169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/>
          <p:cNvPicPr preferRelativeResize="0"/>
          <p:nvPr/>
        </p:nvPicPr>
        <p:blipFill rotWithShape="1">
          <a:blip r:embed="rId5">
            <a:alphaModFix/>
          </a:blip>
          <a:srcRect b="3341" l="5687" r="9404" t="7400"/>
          <a:stretch/>
        </p:blipFill>
        <p:spPr>
          <a:xfrm>
            <a:off x="6358154" y="3323379"/>
            <a:ext cx="557169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255" name="Google Shape;255;p9"/>
          <p:cNvPicPr preferRelativeResize="0"/>
          <p:nvPr/>
        </p:nvPicPr>
        <p:blipFill rotWithShape="1">
          <a:blip r:embed="rId6">
            <a:alphaModFix/>
          </a:blip>
          <a:srcRect b="2907" l="7112" r="9658" t="7689"/>
          <a:stretch/>
        </p:blipFill>
        <p:spPr>
          <a:xfrm>
            <a:off x="12311209" y="3382220"/>
            <a:ext cx="5571690" cy="35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1790977" y="6919978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7908160" y="6926512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13861215" y="6926776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/>
          <p:nvPr/>
        </p:nvSpPr>
        <p:spPr>
          <a:xfrm rot="-7543526">
            <a:off x="-2205110" y="4665416"/>
            <a:ext cx="13939080" cy="13939080"/>
          </a:xfrm>
          <a:custGeom>
            <a:rect b="b" l="l" r="r" t="t"/>
            <a:pathLst>
              <a:path extrusionOk="0" h="13939080" w="1393908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1444689" y="260270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CiteSeer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5166277" y="1368266"/>
            <a:ext cx="7981948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CiteSeer</a:t>
            </a: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28"/>
          <p:cNvPicPr preferRelativeResize="0"/>
          <p:nvPr/>
        </p:nvPicPr>
        <p:blipFill rotWithShape="1">
          <a:blip r:embed="rId4">
            <a:alphaModFix/>
          </a:blip>
          <a:srcRect b="3219" l="6800" r="9636" t="7526"/>
          <a:stretch/>
        </p:blipFill>
        <p:spPr>
          <a:xfrm>
            <a:off x="221183" y="3462852"/>
            <a:ext cx="549213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5">
            <a:alphaModFix/>
          </a:blip>
          <a:srcRect b="2770" l="7061" r="9632" t="7411"/>
          <a:stretch/>
        </p:blipFill>
        <p:spPr>
          <a:xfrm>
            <a:off x="12360506" y="3462852"/>
            <a:ext cx="5473083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1978580" y="7044252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14026882" y="7037718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488" y="3164124"/>
            <a:ext cx="5681526" cy="39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/>
          <p:nvPr/>
        </p:nvSpPr>
        <p:spPr>
          <a:xfrm rot="-7543526">
            <a:off x="-2205110" y="4665416"/>
            <a:ext cx="13939080" cy="13939080"/>
          </a:xfrm>
          <a:custGeom>
            <a:rect b="b" l="l" r="r" t="t"/>
            <a:pathLst>
              <a:path extrusionOk="0" h="13939080" w="1393908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 txBox="1"/>
          <p:nvPr/>
        </p:nvSpPr>
        <p:spPr>
          <a:xfrm>
            <a:off x="5091123" y="1349671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Cora</a:t>
            </a: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10"/>
          <p:cNvPicPr preferRelativeResize="0"/>
          <p:nvPr/>
        </p:nvPicPr>
        <p:blipFill rotWithShape="1">
          <a:blip r:embed="rId4">
            <a:alphaModFix/>
          </a:blip>
          <a:srcRect b="2905" l="6122" r="9648" t="6804"/>
          <a:stretch/>
        </p:blipFill>
        <p:spPr>
          <a:xfrm>
            <a:off x="157596" y="3352801"/>
            <a:ext cx="5571690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278" name="Google Shape;278;p10"/>
          <p:cNvPicPr preferRelativeResize="0"/>
          <p:nvPr/>
        </p:nvPicPr>
        <p:blipFill rotWithShape="1">
          <a:blip r:embed="rId5">
            <a:alphaModFix/>
          </a:blip>
          <a:srcRect b="2998" l="6943" r="9585" t="7387"/>
          <a:stretch/>
        </p:blipFill>
        <p:spPr>
          <a:xfrm>
            <a:off x="6358154" y="3352801"/>
            <a:ext cx="5571690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279" name="Google Shape;279;p10"/>
          <p:cNvPicPr preferRelativeResize="0"/>
          <p:nvPr/>
        </p:nvPicPr>
        <p:blipFill rotWithShape="1">
          <a:blip r:embed="rId6">
            <a:alphaModFix/>
          </a:blip>
          <a:srcRect b="3477" l="6794" r="9734" t="7141"/>
          <a:stretch/>
        </p:blipFill>
        <p:spPr>
          <a:xfrm>
            <a:off x="12558714" y="3352800"/>
            <a:ext cx="5571690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0"/>
          <p:cNvSpPr txBox="1"/>
          <p:nvPr/>
        </p:nvSpPr>
        <p:spPr>
          <a:xfrm>
            <a:off x="1767164" y="7015744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7908160" y="6941759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 txBox="1"/>
          <p:nvPr/>
        </p:nvSpPr>
        <p:spPr>
          <a:xfrm>
            <a:off x="14108720" y="6941759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Cora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 rot="-7543526">
            <a:off x="-2205110" y="4665416"/>
            <a:ext cx="13939080" cy="13939080"/>
          </a:xfrm>
          <a:custGeom>
            <a:rect b="b" l="l" r="r" t="t"/>
            <a:pathLst>
              <a:path extrusionOk="0" h="13939080" w="1393908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Cora</a:t>
            </a: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 rotWithShape="1">
          <a:blip r:embed="rId4">
            <a:alphaModFix/>
          </a:blip>
          <a:srcRect b="2986" l="6942" r="9589" t="7634"/>
          <a:stretch/>
        </p:blipFill>
        <p:spPr>
          <a:xfrm>
            <a:off x="183797" y="2756187"/>
            <a:ext cx="5519303" cy="358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 rotWithShape="1">
          <a:blip r:embed="rId5">
            <a:alphaModFix/>
          </a:blip>
          <a:srcRect b="3001" l="6944" r="9737" t="7387"/>
          <a:stretch/>
        </p:blipFill>
        <p:spPr>
          <a:xfrm>
            <a:off x="12584912" y="2760949"/>
            <a:ext cx="5519302" cy="358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/>
          <p:nvPr/>
        </p:nvSpPr>
        <p:spPr>
          <a:xfrm>
            <a:off x="1767164" y="2228129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4108720" y="4846258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1976664" y="6582110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14182572" y="6388621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5250" y="2599861"/>
            <a:ext cx="6268150" cy="436751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Cora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/>
          <p:nvPr/>
        </p:nvSpPr>
        <p:spPr>
          <a:xfrm rot="-7543526">
            <a:off x="-2205110" y="4665416"/>
            <a:ext cx="13939080" cy="13939080"/>
          </a:xfrm>
          <a:custGeom>
            <a:rect b="b" l="l" r="r" t="t"/>
            <a:pathLst>
              <a:path extrusionOk="0" h="13939080" w="1393908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 rotWithShape="1">
          <a:blip r:embed="rId4">
            <a:alphaModFix/>
          </a:blip>
          <a:srcRect b="3735" l="6288" r="9745" t="7570"/>
          <a:stretch/>
        </p:blipFill>
        <p:spPr>
          <a:xfrm>
            <a:off x="304800" y="3338514"/>
            <a:ext cx="557168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5">
            <a:alphaModFix/>
          </a:blip>
          <a:srcRect b="3333" l="6288" r="9745" t="7764"/>
          <a:stretch/>
        </p:blipFill>
        <p:spPr>
          <a:xfrm>
            <a:off x="6358154" y="3352800"/>
            <a:ext cx="557168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305" name="Google Shape;305;p30"/>
          <p:cNvPicPr preferRelativeResize="0"/>
          <p:nvPr/>
        </p:nvPicPr>
        <p:blipFill rotWithShape="1">
          <a:blip r:embed="rId6">
            <a:alphaModFix/>
          </a:blip>
          <a:srcRect b="3136" l="6172" r="9741" t="7378"/>
          <a:stretch/>
        </p:blipFill>
        <p:spPr>
          <a:xfrm>
            <a:off x="12411508" y="3352800"/>
            <a:ext cx="5652855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1914367" y="6934199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7908159" y="6969914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4491999" y="6974255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PubMed</a:t>
            </a: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PubMed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/>
          <p:nvPr/>
        </p:nvSpPr>
        <p:spPr>
          <a:xfrm rot="-7543526">
            <a:off x="-2205110" y="4665416"/>
            <a:ext cx="13939080" cy="13939080"/>
          </a:xfrm>
          <a:custGeom>
            <a:rect b="b" l="l" r="r" t="t"/>
            <a:pathLst>
              <a:path extrusionOk="0" h="13939080" w="1393908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of different colored lines&#10;&#10;Description automatically generated" id="316" name="Google Shape;316;p11"/>
          <p:cNvPicPr preferRelativeResize="0"/>
          <p:nvPr/>
        </p:nvPicPr>
        <p:blipFill rotWithShape="1">
          <a:blip r:embed="rId4">
            <a:alphaModFix/>
          </a:blip>
          <a:srcRect b="3345" l="6987" r="9745" t="7764"/>
          <a:stretch/>
        </p:blipFill>
        <p:spPr>
          <a:xfrm>
            <a:off x="304806" y="5474500"/>
            <a:ext cx="5571690" cy="356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5">
            <a:alphaModFix/>
          </a:blip>
          <a:srcRect b="3148" l="6872" r="9725" t="7378"/>
          <a:stretch/>
        </p:blipFill>
        <p:spPr>
          <a:xfrm>
            <a:off x="12452085" y="5488785"/>
            <a:ext cx="5571690" cy="353854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/>
        </p:nvSpPr>
        <p:spPr>
          <a:xfrm>
            <a:off x="2167163" y="9073770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1"/>
          <p:cNvSpPr txBox="1"/>
          <p:nvPr/>
        </p:nvSpPr>
        <p:spPr>
          <a:xfrm>
            <a:off x="14383100" y="9078464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9050" y="5281650"/>
            <a:ext cx="6270474" cy="436911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PubMed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PubMed</a:t>
            </a: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/>
          <p:nvPr/>
        </p:nvSpPr>
        <p:spPr>
          <a:xfrm rot="-499655">
            <a:off x="-864456" y="-2140616"/>
            <a:ext cx="12904023" cy="2892803"/>
          </a:xfrm>
          <a:custGeom>
            <a:rect b="b" l="l" r="r" t="t"/>
            <a:pathLst>
              <a:path extrusionOk="0" h="3832310" w="17094915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2"/>
          <p:cNvSpPr/>
          <p:nvPr/>
        </p:nvSpPr>
        <p:spPr>
          <a:xfrm rot="-499655">
            <a:off x="6037956" y="9603908"/>
            <a:ext cx="12904023" cy="2892803"/>
          </a:xfrm>
          <a:custGeom>
            <a:rect b="b" l="l" r="r" t="t"/>
            <a:pathLst>
              <a:path extrusionOk="0" h="3832310" w="17094915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2"/>
          <p:cNvSpPr txBox="1"/>
          <p:nvPr/>
        </p:nvSpPr>
        <p:spPr>
          <a:xfrm>
            <a:off x="2550530" y="1327544"/>
            <a:ext cx="131869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and Evaluation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12"/>
          <p:cNvCxnSpPr/>
          <p:nvPr/>
        </p:nvCxnSpPr>
        <p:spPr>
          <a:xfrm>
            <a:off x="10767060" y="1028700"/>
            <a:ext cx="6492240" cy="0"/>
          </a:xfrm>
          <a:prstGeom prst="straightConnector1">
            <a:avLst/>
          </a:prstGeom>
          <a:noFill/>
          <a:ln cap="flat" cmpd="sng" w="47625">
            <a:solidFill>
              <a:srgbClr val="2083C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2"/>
          <p:cNvCxnSpPr/>
          <p:nvPr/>
        </p:nvCxnSpPr>
        <p:spPr>
          <a:xfrm>
            <a:off x="1028700" y="9258300"/>
            <a:ext cx="6492240" cy="0"/>
          </a:xfrm>
          <a:prstGeom prst="straightConnector1">
            <a:avLst/>
          </a:prstGeom>
          <a:noFill/>
          <a:ln cap="flat" cmpd="sng" w="47625">
            <a:solidFill>
              <a:srgbClr val="2083C4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32" name="Google Shape;332;p12"/>
          <p:cNvGraphicFramePr/>
          <p:nvPr/>
        </p:nvGraphicFramePr>
        <p:xfrm>
          <a:off x="1676400" y="277173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{FFFD7150-96E5-48C9-AF3D-FE91512E27C9}</a:tableStyleId>
              </a:tblPr>
              <a:tblGrid>
                <a:gridCol w="2667000"/>
                <a:gridCol w="4737050"/>
                <a:gridCol w="7835950"/>
              </a:tblGrid>
              <a:tr h="99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Case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Test Case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Result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</a:tr>
              <a:tr h="101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</a:rPr>
                        <a:t>Node2Vec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</a:rPr>
                        <a:t>q &amp; p suited values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Run Node2Vec on a sample graph dataset with q = 0.25 and p = 0.5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Reached valid node embeddings as desired.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</a:tr>
              <a:tr h="50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</a:rPr>
                        <a:t>Isolation Forest Detection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Assess how varying the number of trees affects anomaly detection performance when n_estimators = 150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Anomalies identified successfully and tagged in a csv file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</a:tr>
              <a:tr h="50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</a:rPr>
                        <a:t>Scalability with Large Dataset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A large citation graph dataset with over 5000 nodes and edges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The entire pipleline runs successfully and efficiently, achieving desired results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</a:tr>
              <a:tr h="101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</a:rPr>
                        <a:t>Evaluation Metrics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Detection against ground truth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Precision = 0.94, Recall = 0.8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</a:tr>
              <a:tr h="101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chemeClr val="dk1"/>
                          </a:solidFill>
                        </a:rPr>
                        <a:t>GFCN Integration</a:t>
                      </a:r>
                      <a:endParaRPr b="0"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Entered Results From Isolation Forest Into GFCN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GFCN trains and outputs node classification successfully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/>
          <p:nvPr/>
        </p:nvSpPr>
        <p:spPr>
          <a:xfrm>
            <a:off x="12254865" y="-280035"/>
            <a:ext cx="6960870" cy="10999470"/>
          </a:xfrm>
          <a:custGeom>
            <a:rect b="b" l="l" r="r" t="t"/>
            <a:pathLst>
              <a:path extrusionOk="0" h="4012636" w="2539344">
                <a:moveTo>
                  <a:pt x="0" y="0"/>
                </a:moveTo>
                <a:lnTo>
                  <a:pt x="2539344" y="0"/>
                </a:lnTo>
                <a:lnTo>
                  <a:pt x="2539344" y="4012636"/>
                </a:lnTo>
                <a:lnTo>
                  <a:pt x="0" y="4012636"/>
                </a:lnTo>
                <a:close/>
              </a:path>
            </a:pathLst>
          </a:custGeom>
          <a:solidFill>
            <a:srgbClr val="BF776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1676400" y="3700528"/>
            <a:ext cx="8382000" cy="2999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b="1" i="0" lang="en-US" sz="9999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2331065" y="-644703"/>
            <a:ext cx="7346716" cy="11576407"/>
          </a:xfrm>
          <a:custGeom>
            <a:rect b="b" l="l" r="r" t="t"/>
            <a:pathLst>
              <a:path extrusionOk="0" h="4223105" w="2680102">
                <a:moveTo>
                  <a:pt x="0" y="0"/>
                </a:moveTo>
                <a:lnTo>
                  <a:pt x="2680102" y="0"/>
                </a:lnTo>
                <a:lnTo>
                  <a:pt x="2680102" y="4223105"/>
                </a:lnTo>
                <a:lnTo>
                  <a:pt x="0" y="4223105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444692" y="8230260"/>
            <a:ext cx="7156853" cy="2251314"/>
          </a:xfrm>
          <a:custGeom>
            <a:rect b="b" l="l" r="r" t="t"/>
            <a:pathLst>
              <a:path extrusionOk="0" h="821285" w="2610839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81000" y="495300"/>
            <a:ext cx="12254865" cy="178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Problem Definition: Anomalies In Scientific Citations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444692" y="2883801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57382" y="3416753"/>
            <a:ext cx="4377928" cy="2676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Scientific citation may be counterfeit (citation manipulation, misleading quotes), undermining the credibility of the research.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818710" y="2880442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587148" y="3509086"/>
            <a:ext cx="4066433" cy="3138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Detecting such anomalies citations in graph-structured data, where nodes represent papers and edges represent citations.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9891111" y="2880443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9054465" y="3518611"/>
            <a:ext cx="3276600" cy="2147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project aims to propose a method to efficiently recognize citation anomalies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484496" y="2997876"/>
            <a:ext cx="57494" cy="3158179"/>
          </a:xfrm>
          <a:custGeom>
            <a:rect b="b" l="l" r="r" t="t"/>
            <a:pathLst>
              <a:path extrusionOk="0" h="821285" w="2610839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821049" y="2997875"/>
            <a:ext cx="57494" cy="3158179"/>
          </a:xfrm>
          <a:custGeom>
            <a:rect b="b" l="l" r="r" t="t"/>
            <a:pathLst>
              <a:path extrusionOk="0" h="821285" w="2610839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-333948" y="9932499"/>
            <a:ext cx="19573576" cy="1241847"/>
          </a:xfrm>
          <a:custGeom>
            <a:rect b="b" l="l" r="r" t="t"/>
            <a:pathLst>
              <a:path extrusionOk="0" h="453029" w="7140494">
                <a:moveTo>
                  <a:pt x="0" y="0"/>
                </a:moveTo>
                <a:lnTo>
                  <a:pt x="7140494" y="0"/>
                </a:lnTo>
                <a:lnTo>
                  <a:pt x="714049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880668" y="-10451006"/>
            <a:ext cx="14526665" cy="1452666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5476358" y="567582"/>
            <a:ext cx="2555551" cy="2555551"/>
          </a:xfrm>
          <a:custGeom>
            <a:rect b="b" l="l" r="r" t="t"/>
            <a:pathLst>
              <a:path extrusionOk="0" h="2555551" w="2555551">
                <a:moveTo>
                  <a:pt x="0" y="0"/>
                </a:moveTo>
                <a:lnTo>
                  <a:pt x="2555552" y="0"/>
                </a:lnTo>
                <a:lnTo>
                  <a:pt x="2555552" y="2555551"/>
                </a:lnTo>
                <a:lnTo>
                  <a:pt x="0" y="2555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235571" y="1019175"/>
            <a:ext cx="9816858" cy="923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Approach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7338113" y="4425867"/>
            <a:ext cx="3611773" cy="466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7106418" y="6773246"/>
            <a:ext cx="407516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4030444" y="5143500"/>
            <a:ext cx="10227109" cy="12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Objective is to apply Graph Fairing Convolutional Networks (GFCNs) to model and analyze citation relationships within scientific literature.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4708090" y="7616364"/>
            <a:ext cx="8871816" cy="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Node2Vec, Isolation Forest, GFCN, Jacobi Method.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71561" y="567582"/>
            <a:ext cx="2039434" cy="1527918"/>
          </a:xfrm>
          <a:custGeom>
            <a:rect b="b" l="l" r="r" t="t"/>
            <a:pathLst>
              <a:path extrusionOk="0" h="1149407" w="1540244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9686456" y="9872237"/>
            <a:ext cx="9553175" cy="1241847"/>
          </a:xfrm>
          <a:custGeom>
            <a:rect b="b" l="l" r="r" t="t"/>
            <a:pathLst>
              <a:path extrusionOk="0" h="453029" w="3485024">
                <a:moveTo>
                  <a:pt x="0" y="0"/>
                </a:moveTo>
                <a:lnTo>
                  <a:pt x="3485024" y="0"/>
                </a:lnTo>
                <a:lnTo>
                  <a:pt x="348502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333948" y="-839272"/>
            <a:ext cx="8586759" cy="1241847"/>
          </a:xfrm>
          <a:custGeom>
            <a:rect b="b" l="l" r="r" t="t"/>
            <a:pathLst>
              <a:path extrusionOk="0" h="453029" w="3132473">
                <a:moveTo>
                  <a:pt x="0" y="0"/>
                </a:moveTo>
                <a:lnTo>
                  <a:pt x="3132473" y="0"/>
                </a:lnTo>
                <a:lnTo>
                  <a:pt x="3132473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6793974" y="1931740"/>
            <a:ext cx="1006844" cy="799527"/>
          </a:xfrm>
          <a:custGeom>
            <a:rect b="b" l="l" r="r" t="t"/>
            <a:pathLst>
              <a:path extrusionOk="0" h="1149407" w="1540244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99724" y="796323"/>
            <a:ext cx="1768855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Graph Fairing Convolutional Networks (GFCN)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666277" y="4944554"/>
            <a:ext cx="2259816" cy="41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Graph Fairing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508377" y="2736030"/>
            <a:ext cx="15271243" cy="1019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GFCN uses a multi-layer architecture, together with skip connections, and non-linear activation functions to extract high-order information of graphs as discriminative features.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550343" y="4938731"/>
            <a:ext cx="3187310" cy="41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Graph Convolution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4361903" y="4936871"/>
            <a:ext cx="2935493" cy="41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sng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Skip Connections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461664" y="5600700"/>
            <a:ext cx="4989753" cy="30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core idea behind graph fairing is to smooth node features(or signals) on the graph by attenuating high-frequency noise and preserving the essential graph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6714028" y="5653364"/>
            <a:ext cx="4859939" cy="301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This operation aggregates each node’s information from its neighbor nodes, analogous to how a pixel in convolutional neural network (CNN) aggregates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3546705" y="5600700"/>
            <a:ext cx="4441570" cy="2615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Allow the network to reuse initial node features at each layer, which helps stabilize training and retain important information across layers.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5859584" y="9243313"/>
            <a:ext cx="1006844" cy="799527"/>
          </a:xfrm>
          <a:custGeom>
            <a:rect b="b" l="l" r="r" t="t"/>
            <a:pathLst>
              <a:path extrusionOk="0" h="1149407" w="1540244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1790700" y="495300"/>
            <a:ext cx="1539861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Convolution and Skip Connection Illustration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5"/>
          <p:cNvCxnSpPr/>
          <p:nvPr/>
        </p:nvCxnSpPr>
        <p:spPr>
          <a:xfrm rot="-5415937">
            <a:off x="-3581053" y="4951305"/>
            <a:ext cx="10493273" cy="0"/>
          </a:xfrm>
          <a:prstGeom prst="straightConnector1">
            <a:avLst/>
          </a:prstGeom>
          <a:noFill/>
          <a:ln cap="flat" cmpd="sng" w="590550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5"/>
          <p:cNvCxnSpPr/>
          <p:nvPr/>
        </p:nvCxnSpPr>
        <p:spPr>
          <a:xfrm rot="-5400000">
            <a:off x="14036993" y="5119688"/>
            <a:ext cx="6492240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933700"/>
            <a:ext cx="73106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7258" y="2933700"/>
            <a:ext cx="7305271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2416309" y="6591300"/>
            <a:ext cx="14360732" cy="1246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GFCN uses a skip connection to combine both the initial node representations and the aggregated node neighborhood representation enabling it to memorize information across distant nodes.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5925800" y="8690183"/>
            <a:ext cx="1006844" cy="799527"/>
          </a:xfrm>
          <a:custGeom>
            <a:rect b="b" l="l" r="r" t="t"/>
            <a:pathLst>
              <a:path extrusionOk="0" h="1149407" w="1540244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 rot="-499655">
            <a:off x="-864456" y="-2140616"/>
            <a:ext cx="12904023" cy="2892803"/>
          </a:xfrm>
          <a:custGeom>
            <a:rect b="b" l="l" r="r" t="t"/>
            <a:pathLst>
              <a:path extrusionOk="0" h="3832310" w="17094915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 rot="-499655">
            <a:off x="6037956" y="9603908"/>
            <a:ext cx="12904023" cy="2892803"/>
          </a:xfrm>
          <a:custGeom>
            <a:rect b="b" l="l" r="r" t="t"/>
            <a:pathLst>
              <a:path extrusionOk="0" h="3832310" w="17094915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 rot="5400000">
            <a:off x="14052971" y="-715103"/>
            <a:ext cx="7141501" cy="805042"/>
          </a:xfrm>
          <a:custGeom>
            <a:rect b="b" l="l" r="r" t="t"/>
            <a:pathLst>
              <a:path extrusionOk="0" h="805042" w="7141501">
                <a:moveTo>
                  <a:pt x="0" y="0"/>
                </a:moveTo>
                <a:lnTo>
                  <a:pt x="7141501" y="0"/>
                </a:lnTo>
                <a:lnTo>
                  <a:pt x="7141501" y="805042"/>
                </a:lnTo>
                <a:lnTo>
                  <a:pt x="0" y="805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 rot="-5400000">
            <a:off x="-2939629" y="10369130"/>
            <a:ext cx="7141501" cy="805042"/>
          </a:xfrm>
          <a:custGeom>
            <a:rect b="b" l="l" r="r" t="t"/>
            <a:pathLst>
              <a:path extrusionOk="0" h="805042" w="7141501">
                <a:moveTo>
                  <a:pt x="0" y="0"/>
                </a:moveTo>
                <a:lnTo>
                  <a:pt x="7141501" y="0"/>
                </a:lnTo>
                <a:lnTo>
                  <a:pt x="7141501" y="805042"/>
                </a:lnTo>
                <a:lnTo>
                  <a:pt x="0" y="805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2860972" y="871451"/>
            <a:ext cx="12566055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Node2Vec: Graph Embedding Technique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1219200" y="3258169"/>
            <a:ext cx="16954501" cy="4240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8686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is an approach intended for constructing an embedding of a given graph to Euclidian space.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686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starts by generating random walks within the graph, like a random path that starts at a node and traverses the graph by randomly choosing neighboring nodes to visit.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686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As these random walks progress, they create sequences of nodes. Each sequence represents a unique path through the graph.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686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treats these node sequences as if they were sentences in natural language. It applies techniques from word embedding models like Word2Vec, such as the Skip-gram model or Continuous Bag of Words CBOW).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8686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14193" l="0" r="0" t="13838"/>
          <a:stretch/>
        </p:blipFill>
        <p:spPr>
          <a:xfrm>
            <a:off x="3438791" y="6875349"/>
            <a:ext cx="11410416" cy="298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 rot="-2983543">
            <a:off x="-7108656" y="-3482586"/>
            <a:ext cx="15294876" cy="15294876"/>
          </a:xfrm>
          <a:custGeom>
            <a:rect b="b" l="l" r="r" t="t"/>
            <a:pathLst>
              <a:path extrusionOk="0" h="15294876" w="15294876">
                <a:moveTo>
                  <a:pt x="0" y="0"/>
                </a:moveTo>
                <a:lnTo>
                  <a:pt x="15294876" y="0"/>
                </a:lnTo>
                <a:lnTo>
                  <a:pt x="15294876" y="15294876"/>
                </a:lnTo>
                <a:lnTo>
                  <a:pt x="0" y="1529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 rot="-4143492">
            <a:off x="-7163687" y="1536"/>
            <a:ext cx="12008947" cy="12008947"/>
          </a:xfrm>
          <a:custGeom>
            <a:rect b="b" l="l" r="r" t="t"/>
            <a:pathLst>
              <a:path extrusionOk="0" h="12008947" w="12008947">
                <a:moveTo>
                  <a:pt x="0" y="0"/>
                </a:moveTo>
                <a:lnTo>
                  <a:pt x="12008946" y="0"/>
                </a:lnTo>
                <a:lnTo>
                  <a:pt x="12008946" y="12008946"/>
                </a:lnTo>
                <a:lnTo>
                  <a:pt x="0" y="12008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4419600" y="266700"/>
            <a:ext cx="1291872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Isolation Forest for Anomaly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419600" y="2324100"/>
            <a:ext cx="13868400" cy="367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Isolation Forest separates anomalies by randomly portioning data points.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Tree-based structure: Isolation Forest builds multiple random decision trees (iTrees).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Points isolated with shorter path lengths are more likely to be anomalies.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Random Partitioning: Each iTree randomly selects an attribute and splits the data, creating a hierarchy of partitions. Anomalies require fewer partitions to be isolated.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Anomaly Score: The algorithm assigns an anomaly score based on the average path length of the point across all iTrees. Shorter paths indicate a higher anomaly likelihood.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omaly detection using Isolation Forest and Local Outlier Factor | by  Lekha Priya | Medium" id="168" name="Google Shape;16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8600" y="6857374"/>
            <a:ext cx="5868127" cy="2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5562600" y="622903"/>
            <a:ext cx="736209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Model’s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6"/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6"/>
          <p:cNvSpPr txBox="1"/>
          <p:nvPr/>
        </p:nvSpPr>
        <p:spPr>
          <a:xfrm>
            <a:off x="1028700" y="3258169"/>
            <a:ext cx="17145001" cy="283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Input dataset is fed into Node2Vec to generate node embeddings for the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generated node embeddings are then passed into Isolation Forest to find Initial anomalies.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result is 2 types of nodes that are then fed into a Graph Fairing Convolutional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nodes classified as anomalies are then removed from the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We repeat the Isolation Forest &amp; GFCN step K times.</a:t>
            </a:r>
            <a:endParaRPr b="0" i="0" sz="2499" u="none" cap="none" strike="noStrik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/>
        </p:nvSpPr>
        <p:spPr>
          <a:xfrm>
            <a:off x="5562600" y="622903"/>
            <a:ext cx="736209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Model’s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7"/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7"/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cap="flat" cmpd="sng" w="47625">
            <a:solidFill>
              <a:srgbClr val="62DBD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4" name="Google Shape;184;p27"/>
          <p:cNvGrpSpPr/>
          <p:nvPr/>
        </p:nvGrpSpPr>
        <p:grpSpPr>
          <a:xfrm>
            <a:off x="1817096" y="2854692"/>
            <a:ext cx="223236" cy="223236"/>
            <a:chOff x="0" y="0"/>
            <a:chExt cx="812800" cy="812800"/>
          </a:xfrm>
        </p:grpSpPr>
        <p:sp>
          <p:nvSpPr>
            <p:cNvPr id="185" name="Google Shape;185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4EA46A"/>
                </a:gs>
                <a:gs pos="100000">
                  <a:srgbClr val="005C57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7"/>
          <p:cNvSpPr/>
          <p:nvPr/>
        </p:nvSpPr>
        <p:spPr>
          <a:xfrm>
            <a:off x="422029" y="28575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 Insertion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7"/>
          <p:cNvCxnSpPr/>
          <p:nvPr/>
        </p:nvCxnSpPr>
        <p:spPr>
          <a:xfrm>
            <a:off x="2708029" y="3238500"/>
            <a:ext cx="990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189" name="Google Shape;189;p27"/>
          <p:cNvSpPr/>
          <p:nvPr/>
        </p:nvSpPr>
        <p:spPr>
          <a:xfrm>
            <a:off x="3698629" y="28575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Node2Vec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3698629" y="42291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“Graph”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7"/>
          <p:cNvCxnSpPr/>
          <p:nvPr/>
        </p:nvCxnSpPr>
        <p:spPr>
          <a:xfrm>
            <a:off x="4847491" y="3619500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192" name="Google Shape;192;p27"/>
          <p:cNvCxnSpPr/>
          <p:nvPr/>
        </p:nvCxnSpPr>
        <p:spPr>
          <a:xfrm>
            <a:off x="4841629" y="4991100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193" name="Google Shape;193;p27"/>
          <p:cNvSpPr/>
          <p:nvPr/>
        </p:nvSpPr>
        <p:spPr>
          <a:xfrm>
            <a:off x="3698629" y="56007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Walks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7"/>
          <p:cNvCxnSpPr/>
          <p:nvPr/>
        </p:nvCxnSpPr>
        <p:spPr>
          <a:xfrm>
            <a:off x="4835767" y="6362700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195" name="Google Shape;195;p27"/>
          <p:cNvSpPr/>
          <p:nvPr/>
        </p:nvSpPr>
        <p:spPr>
          <a:xfrm>
            <a:off x="3704491" y="69723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Skip Grams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7"/>
          <p:cNvCxnSpPr/>
          <p:nvPr/>
        </p:nvCxnSpPr>
        <p:spPr>
          <a:xfrm>
            <a:off x="4824043" y="7734300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197" name="Google Shape;197;p27"/>
          <p:cNvSpPr/>
          <p:nvPr/>
        </p:nvSpPr>
        <p:spPr>
          <a:xfrm>
            <a:off x="3698629" y="83439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Node Embedding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27"/>
          <p:cNvCxnSpPr>
            <a:stCxn id="197" idx="3"/>
          </p:cNvCxnSpPr>
          <p:nvPr/>
        </p:nvCxnSpPr>
        <p:spPr>
          <a:xfrm>
            <a:off x="5984629" y="8724900"/>
            <a:ext cx="609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199" name="Google Shape;199;p27"/>
          <p:cNvCxnSpPr/>
          <p:nvPr/>
        </p:nvCxnSpPr>
        <p:spPr>
          <a:xfrm rot="10800000">
            <a:off x="6594229" y="3238500"/>
            <a:ext cx="0" cy="5486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00" name="Google Shape;200;p27"/>
          <p:cNvCxnSpPr/>
          <p:nvPr/>
        </p:nvCxnSpPr>
        <p:spPr>
          <a:xfrm>
            <a:off x="6594229" y="3238500"/>
            <a:ext cx="609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01" name="Google Shape;201;p27"/>
          <p:cNvSpPr/>
          <p:nvPr/>
        </p:nvSpPr>
        <p:spPr>
          <a:xfrm>
            <a:off x="7221415" y="2857500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Isolation Forest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27"/>
          <p:cNvCxnSpPr/>
          <p:nvPr/>
        </p:nvCxnSpPr>
        <p:spPr>
          <a:xfrm>
            <a:off x="8352691" y="3619500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03" name="Google Shape;203;p27"/>
          <p:cNvSpPr/>
          <p:nvPr/>
        </p:nvSpPr>
        <p:spPr>
          <a:xfrm>
            <a:off x="7221415" y="4184754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Tree Construction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27"/>
          <p:cNvCxnSpPr/>
          <p:nvPr/>
        </p:nvCxnSpPr>
        <p:spPr>
          <a:xfrm>
            <a:off x="8352691" y="4946754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05" name="Google Shape;205;p27"/>
          <p:cNvSpPr/>
          <p:nvPr/>
        </p:nvSpPr>
        <p:spPr>
          <a:xfrm>
            <a:off x="7221415" y="5583115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Anomaly Scoring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27"/>
          <p:cNvCxnSpPr/>
          <p:nvPr/>
        </p:nvCxnSpPr>
        <p:spPr>
          <a:xfrm>
            <a:off x="8323384" y="6345115"/>
            <a:ext cx="0" cy="60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07" name="Google Shape;207;p27"/>
          <p:cNvSpPr/>
          <p:nvPr/>
        </p:nvSpPr>
        <p:spPr>
          <a:xfrm>
            <a:off x="7221415" y="6981476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Scored Dataset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 flipH="1" rot="10800000">
            <a:off x="8352691" y="7734300"/>
            <a:ext cx="11724" cy="990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09" name="Google Shape;209;p27"/>
          <p:cNvCxnSpPr/>
          <p:nvPr/>
        </p:nvCxnSpPr>
        <p:spPr>
          <a:xfrm>
            <a:off x="8364415" y="8724900"/>
            <a:ext cx="173501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10" name="Google Shape;210;p27"/>
          <p:cNvCxnSpPr/>
          <p:nvPr/>
        </p:nvCxnSpPr>
        <p:spPr>
          <a:xfrm rot="10800000">
            <a:off x="10099429" y="3206262"/>
            <a:ext cx="0" cy="551863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11" name="Google Shape;211;p27"/>
          <p:cNvCxnSpPr/>
          <p:nvPr/>
        </p:nvCxnSpPr>
        <p:spPr>
          <a:xfrm>
            <a:off x="10099429" y="3182816"/>
            <a:ext cx="609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12" name="Google Shape;212;p27"/>
          <p:cNvSpPr/>
          <p:nvPr/>
        </p:nvSpPr>
        <p:spPr>
          <a:xfrm>
            <a:off x="10744200" y="2857500"/>
            <a:ext cx="407962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GFCN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7"/>
          <p:cNvCxnSpPr/>
          <p:nvPr/>
        </p:nvCxnSpPr>
        <p:spPr>
          <a:xfrm>
            <a:off x="12801595" y="5077876"/>
            <a:ext cx="0" cy="74441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14" name="Google Shape;214;p27"/>
          <p:cNvCxnSpPr/>
          <p:nvPr/>
        </p:nvCxnSpPr>
        <p:spPr>
          <a:xfrm>
            <a:off x="12801600" y="3634657"/>
            <a:ext cx="0" cy="733462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15" name="Google Shape;215;p27"/>
          <p:cNvCxnSpPr/>
          <p:nvPr/>
        </p:nvCxnSpPr>
        <p:spPr>
          <a:xfrm>
            <a:off x="12778147" y="6606278"/>
            <a:ext cx="0" cy="77958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16" name="Google Shape;216;p27"/>
          <p:cNvSpPr/>
          <p:nvPr/>
        </p:nvSpPr>
        <p:spPr>
          <a:xfrm>
            <a:off x="11367022" y="4333461"/>
            <a:ext cx="2869150" cy="74441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Apply Graph Convolution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11367022" y="5826693"/>
            <a:ext cx="2869143" cy="7795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7"/>
          <p:cNvCxnSpPr/>
          <p:nvPr/>
        </p:nvCxnSpPr>
        <p:spPr>
          <a:xfrm>
            <a:off x="14823823" y="3238500"/>
            <a:ext cx="9906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19" name="Google Shape;219;p27"/>
          <p:cNvSpPr/>
          <p:nvPr/>
        </p:nvSpPr>
        <p:spPr>
          <a:xfrm>
            <a:off x="15814423" y="2888525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7"/>
          <p:cNvCxnSpPr/>
          <p:nvPr/>
        </p:nvCxnSpPr>
        <p:spPr>
          <a:xfrm flipH="1" rot="10800000">
            <a:off x="16957423" y="2356336"/>
            <a:ext cx="5862" cy="53448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21" name="Google Shape;221;p27"/>
          <p:cNvCxnSpPr/>
          <p:nvPr/>
        </p:nvCxnSpPr>
        <p:spPr>
          <a:xfrm>
            <a:off x="8352691" y="2356336"/>
            <a:ext cx="860473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cxnSp>
        <p:nvCxnSpPr>
          <p:cNvPr id="222" name="Google Shape;222;p27"/>
          <p:cNvCxnSpPr>
            <a:endCxn id="201" idx="0"/>
          </p:cNvCxnSpPr>
          <p:nvPr/>
        </p:nvCxnSpPr>
        <p:spPr>
          <a:xfrm>
            <a:off x="8364415" y="2356200"/>
            <a:ext cx="0" cy="50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</p:cxnSp>
      <p:sp>
        <p:nvSpPr>
          <p:cNvPr id="223" name="Google Shape;223;p27"/>
          <p:cNvSpPr/>
          <p:nvPr/>
        </p:nvSpPr>
        <p:spPr>
          <a:xfrm>
            <a:off x="11658593" y="7403448"/>
            <a:ext cx="2286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Implicit Fairing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12116598" y="1948164"/>
            <a:ext cx="1369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Iteration</a:t>
            </a:r>
            <a:endParaRPr b="1" i="0" sz="1800" u="none" cap="none" strike="noStrike">
              <a:solidFill>
                <a:srgbClr val="5A919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571499" y="9265394"/>
            <a:ext cx="17145001" cy="46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process makes it possible to review a nested anomalies structure </a:t>
            </a:r>
            <a:endParaRPr b="0" i="0" sz="2499" u="none" cap="none" strike="noStrike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3313595" y="2527934"/>
            <a:ext cx="3076570" cy="670507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6798292" y="2527934"/>
            <a:ext cx="3076570" cy="670507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10578312" y="2495552"/>
            <a:ext cx="4608923" cy="670507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3067423" y="2077031"/>
            <a:ext cx="3536688" cy="393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Generating Embeddings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6568233" y="8768270"/>
            <a:ext cx="3536688" cy="393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Initial Anomalies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11114429" y="8725676"/>
            <a:ext cx="3536688" cy="393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Anomaly Detection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15579972" y="2701135"/>
            <a:ext cx="2641840" cy="1166014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15849069" y="3909837"/>
            <a:ext cx="2216707" cy="786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Removal of detected Anomalies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